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4" r:id="rId5"/>
    <p:sldId id="259" r:id="rId6"/>
    <p:sldId id="260" r:id="rId7"/>
    <p:sldId id="261"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4966B1-BC0D-457C-8D5A-7083973923DF}"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404F23-FECF-4553-9C41-8EEE632BFDE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fld id="{2E404F23-FECF-4553-9C41-8EEE632BFDEB}" type="slidenum">
              <a:rPr lang="en-US" smtClean="0"/>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404F23-FECF-4553-9C41-8EEE632BFDEB}" type="slidenum">
              <a:rPr lang="en-US" smtClean="0"/>
              <a:pPr/>
              <a:t>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246F98-E03A-4321-B21F-081E1A90EC0D}" type="datetimeFigureOut">
              <a:rPr lang="en-US" smtClean="0"/>
              <a:pPr/>
              <a:t>5/16/2011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60FB4-1036-4660-91F9-E942036A504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246F98-E03A-4321-B21F-081E1A90EC0D}" type="datetimeFigureOut">
              <a:rPr lang="en-US" smtClean="0"/>
              <a:pPr/>
              <a:t>5/16/2011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60FB4-1036-4660-91F9-E942036A504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medicalcenter.osu.edu/patientcare/healthcare_services/allergy_asthma/about_asthma/Pages/index.aspx" TargetMode="External"/><Relationship Id="rId2" Type="http://schemas.openxmlformats.org/officeDocument/2006/relationships/hyperlink" Target="http://www.medicinenet.com/asthma/article.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webmd.com/asthma/features/football-hero-tackles-asthma"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latin typeface="Comic Sans MS" pitchFamily="66" charset="0"/>
              </a:rPr>
              <a:t>Allergies and Asthma Project</a:t>
            </a:r>
            <a:endParaRPr lang="en-US" dirty="0">
              <a:solidFill>
                <a:schemeClr val="bg1"/>
              </a:solidFill>
              <a:latin typeface="Comic Sans MS" pitchFamily="66" charset="0"/>
            </a:endParaRPr>
          </a:p>
        </p:txBody>
      </p:sp>
      <p:sp>
        <p:nvSpPr>
          <p:cNvPr id="3" name="Subtitle 2"/>
          <p:cNvSpPr>
            <a:spLocks noGrp="1"/>
          </p:cNvSpPr>
          <p:nvPr>
            <p:ph type="subTitle" idx="1"/>
          </p:nvPr>
        </p:nvSpPr>
        <p:spPr/>
        <p:txBody>
          <a:bodyPr/>
          <a:lstStyle/>
          <a:p>
            <a:r>
              <a:rPr lang="en-US" dirty="0" smtClean="0">
                <a:solidFill>
                  <a:schemeClr val="bg1"/>
                </a:solidFill>
                <a:latin typeface="Comic Sans MS" pitchFamily="66" charset="0"/>
              </a:rPr>
              <a:t>By.Teagen Hay</a:t>
            </a:r>
            <a:endParaRPr lang="en-US" dirty="0">
              <a:solidFill>
                <a:schemeClr val="bg1"/>
              </a:solidFill>
              <a:latin typeface="Comic Sans MS" pitchFamily="66" charset="0"/>
            </a:endParaRPr>
          </a:p>
        </p:txBody>
      </p:sp>
      <p:pic>
        <p:nvPicPr>
          <p:cNvPr id="11266" name="Picture 2" descr="http://www.mckinley.illinois.edu/handouts/asthma/asthma.jpg"/>
          <p:cNvPicPr>
            <a:picLocks noChangeAspect="1" noChangeArrowheads="1"/>
          </p:cNvPicPr>
          <p:nvPr/>
        </p:nvPicPr>
        <p:blipFill>
          <a:blip r:embed="rId2" cstate="print"/>
          <a:srcRect/>
          <a:stretch>
            <a:fillRect/>
          </a:stretch>
        </p:blipFill>
        <p:spPr bwMode="auto">
          <a:xfrm>
            <a:off x="2819400" y="4495800"/>
            <a:ext cx="3505200" cy="209291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Breathing through the straws</a:t>
            </a:r>
            <a:endParaRPr lang="en-US" dirty="0">
              <a:solidFill>
                <a:schemeClr val="bg1"/>
              </a:solidFill>
              <a:latin typeface="Comic Sans MS" pitchFamily="66" charset="0"/>
            </a:endParaRPr>
          </a:p>
        </p:txBody>
      </p:sp>
      <p:sp>
        <p:nvSpPr>
          <p:cNvPr id="3" name="Content Placeholder 2"/>
          <p:cNvSpPr>
            <a:spLocks noGrp="1"/>
          </p:cNvSpPr>
          <p:nvPr>
            <p:ph idx="1"/>
          </p:nvPr>
        </p:nvSpPr>
        <p:spPr>
          <a:xfrm>
            <a:off x="381000" y="1219200"/>
            <a:ext cx="8305800" cy="5638799"/>
          </a:xfrm>
        </p:spPr>
        <p:txBody>
          <a:bodyPr>
            <a:noAutofit/>
          </a:bodyPr>
          <a:lstStyle/>
          <a:p>
            <a:pPr marL="514350" indent="-514350">
              <a:buAutoNum type="alphaUcPeriod"/>
            </a:pPr>
            <a:r>
              <a:rPr lang="en-US" sz="2300" dirty="0" smtClean="0">
                <a:solidFill>
                  <a:schemeClr val="bg1"/>
                </a:solidFill>
                <a:latin typeface="Comic Sans MS" pitchFamily="66" charset="0"/>
              </a:rPr>
              <a:t>Before breathing through the large straw, I felt fine and relaxed.</a:t>
            </a:r>
          </a:p>
          <a:p>
            <a:pPr marL="514350" indent="-514350">
              <a:buAutoNum type="alphaUcPeriod" startAt="2"/>
            </a:pPr>
            <a:r>
              <a:rPr lang="en-US" sz="2300" dirty="0" smtClean="0">
                <a:solidFill>
                  <a:schemeClr val="bg1"/>
                </a:solidFill>
                <a:latin typeface="Comic Sans MS" pitchFamily="66" charset="0"/>
              </a:rPr>
              <a:t>After breathing through the straw, it felt strange because I am used to breathing through both passage ways.</a:t>
            </a:r>
          </a:p>
          <a:p>
            <a:pPr marL="514350" indent="-514350">
              <a:buAutoNum type="alphaUcPeriod" startAt="2"/>
            </a:pPr>
            <a:r>
              <a:rPr lang="en-US" sz="2300" dirty="0" smtClean="0">
                <a:solidFill>
                  <a:schemeClr val="bg1"/>
                </a:solidFill>
                <a:latin typeface="Comic Sans MS" pitchFamily="66" charset="0"/>
              </a:rPr>
              <a:t>Breathing through the small straw is when I felt like I was being invaded.</a:t>
            </a:r>
          </a:p>
          <a:p>
            <a:pPr marL="514350" indent="-514350">
              <a:buAutoNum type="alphaUcPeriod" startAt="2"/>
            </a:pPr>
            <a:r>
              <a:rPr lang="en-US" sz="2300" dirty="0" smtClean="0">
                <a:solidFill>
                  <a:schemeClr val="bg1"/>
                </a:solidFill>
                <a:latin typeface="Comic Sans MS" pitchFamily="66" charset="0"/>
              </a:rPr>
              <a:t>Running around, then putting the straw in my mouth, I lasted 15 seconds</a:t>
            </a:r>
          </a:p>
          <a:p>
            <a:pPr marL="514350" indent="-514350">
              <a:buAutoNum type="alphaUcPeriod" startAt="2"/>
            </a:pPr>
            <a:r>
              <a:rPr lang="en-US" sz="2300" dirty="0" smtClean="0">
                <a:solidFill>
                  <a:schemeClr val="bg1"/>
                </a:solidFill>
                <a:latin typeface="Comic Sans MS" pitchFamily="66" charset="0"/>
              </a:rPr>
              <a:t>I do </a:t>
            </a:r>
            <a:r>
              <a:rPr lang="en-US" sz="2300" dirty="0" smtClean="0">
                <a:solidFill>
                  <a:schemeClr val="bg1"/>
                </a:solidFill>
                <a:latin typeface="Comic Sans MS" pitchFamily="66" charset="0"/>
              </a:rPr>
              <a:t>believe </a:t>
            </a:r>
            <a:r>
              <a:rPr lang="en-US" sz="2300" dirty="0" smtClean="0">
                <a:solidFill>
                  <a:schemeClr val="bg1"/>
                </a:solidFill>
                <a:latin typeface="Comic Sans MS" pitchFamily="66" charset="0"/>
              </a:rPr>
              <a:t>there is a difference between the city and the country because in the city there is a lot more </a:t>
            </a:r>
            <a:r>
              <a:rPr lang="en-US" sz="2300" dirty="0" smtClean="0">
                <a:solidFill>
                  <a:schemeClr val="bg1"/>
                </a:solidFill>
                <a:latin typeface="Comic Sans MS" pitchFamily="66" charset="0"/>
              </a:rPr>
              <a:t>pollution </a:t>
            </a:r>
            <a:r>
              <a:rPr lang="en-US" sz="2300" dirty="0" smtClean="0">
                <a:solidFill>
                  <a:schemeClr val="bg1"/>
                </a:solidFill>
                <a:latin typeface="Comic Sans MS" pitchFamily="66" charset="0"/>
              </a:rPr>
              <a:t>in the city then there is in the country. In the country </a:t>
            </a:r>
            <a:r>
              <a:rPr lang="en-US" sz="2300" dirty="0" smtClean="0">
                <a:solidFill>
                  <a:schemeClr val="bg1"/>
                </a:solidFill>
                <a:latin typeface="Comic Sans MS" pitchFamily="66" charset="0"/>
              </a:rPr>
              <a:t>there is </a:t>
            </a:r>
            <a:r>
              <a:rPr lang="en-US" sz="2300" dirty="0" smtClean="0">
                <a:solidFill>
                  <a:schemeClr val="bg1"/>
                </a:solidFill>
                <a:latin typeface="Comic Sans MS" pitchFamily="66" charset="0"/>
              </a:rPr>
              <a:t>more plants and trees which give off oxygen which helps us have cleaner breathe.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latin typeface="Comic Sans MS" pitchFamily="66" charset="0"/>
              </a:rPr>
              <a:t>How do people cope with Asthma?</a:t>
            </a:r>
            <a:endParaRPr lang="en-US" dirty="0">
              <a:solidFill>
                <a:schemeClr val="bg1"/>
              </a:solidFill>
              <a:latin typeface="Comic Sans MS" pitchFamily="66" charset="0"/>
            </a:endParaRPr>
          </a:p>
        </p:txBody>
      </p:sp>
      <p:sp>
        <p:nvSpPr>
          <p:cNvPr id="3" name="Content Placeholder 2"/>
          <p:cNvSpPr>
            <a:spLocks noGrp="1"/>
          </p:cNvSpPr>
          <p:nvPr>
            <p:ph idx="1"/>
          </p:nvPr>
        </p:nvSpPr>
        <p:spPr>
          <a:xfrm>
            <a:off x="457200" y="1600200"/>
            <a:ext cx="8229600" cy="5257800"/>
          </a:xfrm>
        </p:spPr>
        <p:txBody>
          <a:bodyPr>
            <a:normAutofit fontScale="92500"/>
          </a:bodyPr>
          <a:lstStyle/>
          <a:p>
            <a:r>
              <a:rPr lang="en-US" sz="2800" dirty="0" smtClean="0">
                <a:solidFill>
                  <a:schemeClr val="bg1"/>
                </a:solidFill>
                <a:latin typeface="Comic Sans MS" pitchFamily="66" charset="0"/>
              </a:rPr>
              <a:t>People with asthma have a lot of stuff to look over. The biggest thing that people with asthma need is an </a:t>
            </a:r>
            <a:r>
              <a:rPr lang="en-US" sz="2800" dirty="0" smtClean="0">
                <a:solidFill>
                  <a:schemeClr val="bg1"/>
                </a:solidFill>
                <a:latin typeface="Comic Sans MS" pitchFamily="66" charset="0"/>
              </a:rPr>
              <a:t>inhaler. </a:t>
            </a:r>
            <a:r>
              <a:rPr lang="en-US" sz="2800" dirty="0" smtClean="0">
                <a:solidFill>
                  <a:schemeClr val="bg1"/>
                </a:solidFill>
                <a:latin typeface="Comic Sans MS" pitchFamily="66" charset="0"/>
              </a:rPr>
              <a:t>An in hailer is a </a:t>
            </a:r>
            <a:r>
              <a:rPr lang="en-US" sz="2800" dirty="0" smtClean="0">
                <a:solidFill>
                  <a:schemeClr val="bg1"/>
                </a:solidFill>
                <a:latin typeface="Comic Sans MS" pitchFamily="66" charset="0"/>
              </a:rPr>
              <a:t>medicine </a:t>
            </a:r>
            <a:r>
              <a:rPr lang="en-US" sz="2800" dirty="0" smtClean="0">
                <a:solidFill>
                  <a:schemeClr val="bg1"/>
                </a:solidFill>
                <a:latin typeface="Comic Sans MS" pitchFamily="66" charset="0"/>
              </a:rPr>
              <a:t>that is a </a:t>
            </a:r>
            <a:r>
              <a:rPr lang="en-US" sz="2800" dirty="0" smtClean="0">
                <a:solidFill>
                  <a:schemeClr val="bg1"/>
                </a:solidFill>
                <a:latin typeface="Comic Sans MS" pitchFamily="66" charset="0"/>
              </a:rPr>
              <a:t>medicine </a:t>
            </a:r>
            <a:r>
              <a:rPr lang="en-US" sz="2800" dirty="0" smtClean="0">
                <a:solidFill>
                  <a:schemeClr val="bg1"/>
                </a:solidFill>
                <a:latin typeface="Comic Sans MS" pitchFamily="66" charset="0"/>
              </a:rPr>
              <a:t>in the oxygen that clears the </a:t>
            </a:r>
            <a:r>
              <a:rPr lang="en-US" sz="2800" dirty="0" smtClean="0">
                <a:solidFill>
                  <a:schemeClr val="bg1"/>
                </a:solidFill>
                <a:latin typeface="Comic Sans MS" pitchFamily="66" charset="0"/>
              </a:rPr>
              <a:t>passage </a:t>
            </a:r>
            <a:r>
              <a:rPr lang="en-US" sz="2800" dirty="0" smtClean="0">
                <a:solidFill>
                  <a:schemeClr val="bg1"/>
                </a:solidFill>
                <a:latin typeface="Comic Sans MS" pitchFamily="66" charset="0"/>
              </a:rPr>
              <a:t>ways. Doctors do not </a:t>
            </a:r>
            <a:r>
              <a:rPr lang="en-US" sz="2800" dirty="0" smtClean="0">
                <a:solidFill>
                  <a:schemeClr val="bg1"/>
                </a:solidFill>
                <a:latin typeface="Comic Sans MS" pitchFamily="66" charset="0"/>
              </a:rPr>
              <a:t>prefer </a:t>
            </a:r>
            <a:r>
              <a:rPr lang="en-US" sz="2800" dirty="0" smtClean="0">
                <a:solidFill>
                  <a:schemeClr val="bg1"/>
                </a:solidFill>
                <a:latin typeface="Comic Sans MS" pitchFamily="66" charset="0"/>
              </a:rPr>
              <a:t>liquid medicines. They may irritate your passage ways. Staying fit. </a:t>
            </a:r>
            <a:r>
              <a:rPr lang="en-US" sz="2800" dirty="0" smtClean="0">
                <a:solidFill>
                  <a:schemeClr val="bg1"/>
                </a:solidFill>
                <a:latin typeface="Comic Sans MS" pitchFamily="66" charset="0"/>
              </a:rPr>
              <a:t>Running,jogging,excerising</a:t>
            </a:r>
            <a:r>
              <a:rPr lang="en-US" sz="2800" dirty="0" smtClean="0">
                <a:solidFill>
                  <a:schemeClr val="bg1"/>
                </a:solidFill>
                <a:latin typeface="Comic Sans MS" pitchFamily="66" charset="0"/>
              </a:rPr>
              <a:t> will all put a great effect on </a:t>
            </a:r>
            <a:r>
              <a:rPr lang="en-US" sz="2800" dirty="0" smtClean="0">
                <a:solidFill>
                  <a:schemeClr val="bg1"/>
                </a:solidFill>
                <a:latin typeface="Comic Sans MS" pitchFamily="66" charset="0"/>
              </a:rPr>
              <a:t>asthma</a:t>
            </a:r>
          </a:p>
          <a:p>
            <a:r>
              <a:rPr lang="en-US" sz="2800" dirty="0" smtClean="0">
                <a:solidFill>
                  <a:schemeClr val="bg1"/>
                </a:solidFill>
                <a:latin typeface="Comic Sans MS" pitchFamily="66" charset="0"/>
                <a:hlinkClick r:id="rId2"/>
              </a:rPr>
              <a:t>http://</a:t>
            </a:r>
            <a:r>
              <a:rPr lang="en-US" sz="2800" dirty="0" smtClean="0">
                <a:solidFill>
                  <a:schemeClr val="bg1"/>
                </a:solidFill>
                <a:latin typeface="Comic Sans MS" pitchFamily="66" charset="0"/>
                <a:hlinkClick r:id="rId2"/>
              </a:rPr>
              <a:t>www.medicinenet.com/asthma/article.htm</a:t>
            </a:r>
            <a:endParaRPr lang="en-US" sz="2800" dirty="0" smtClean="0">
              <a:solidFill>
                <a:schemeClr val="bg1"/>
              </a:solidFill>
              <a:latin typeface="Comic Sans MS" pitchFamily="66" charset="0"/>
            </a:endParaRPr>
          </a:p>
          <a:p>
            <a:r>
              <a:rPr lang="en-US" sz="2800" dirty="0" smtClean="0">
                <a:solidFill>
                  <a:schemeClr val="bg1"/>
                </a:solidFill>
                <a:latin typeface="Comic Sans MS" pitchFamily="66" charset="0"/>
                <a:hlinkClick r:id="rId3"/>
              </a:rPr>
              <a:t>http://</a:t>
            </a:r>
            <a:r>
              <a:rPr lang="en-US" sz="2800" dirty="0" smtClean="0">
                <a:solidFill>
                  <a:schemeClr val="bg1"/>
                </a:solidFill>
                <a:latin typeface="Comic Sans MS" pitchFamily="66" charset="0"/>
                <a:hlinkClick r:id="rId3"/>
              </a:rPr>
              <a:t>medicalcenter.osu.edu/patientcare/healthcare_services/allergy_asthma/about_asthma/Pages/index.aspx</a:t>
            </a:r>
            <a:endParaRPr lang="en-US" sz="2800" dirty="0" smtClean="0">
              <a:solidFill>
                <a:schemeClr val="bg1"/>
              </a:solidFill>
              <a:latin typeface="Comic Sans MS" pitchFamily="66" charset="0"/>
            </a:endParaRPr>
          </a:p>
          <a:p>
            <a:endParaRPr lang="en-US" sz="2800" dirty="0" smtClean="0">
              <a:solidFill>
                <a:schemeClr val="bg1"/>
              </a:solidFill>
              <a:latin typeface="Comic Sans MS" pitchFamily="66" charset="0"/>
            </a:endParaRPr>
          </a:p>
          <a:p>
            <a:pPr>
              <a:buNone/>
            </a:pPr>
            <a:endParaRPr lang="en-US" sz="28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Coping with asthma</a:t>
            </a:r>
            <a:endParaRPr lang="en-US" dirty="0">
              <a:solidFill>
                <a:schemeClr val="bg1"/>
              </a:solidFill>
              <a:latin typeface="Comic Sans MS" pitchFamily="66" charset="0"/>
            </a:endParaRPr>
          </a:p>
        </p:txBody>
      </p:sp>
      <p:pic>
        <p:nvPicPr>
          <p:cNvPr id="4" name="Content Placeholder 3" descr="asthma.jpg"/>
          <p:cNvPicPr>
            <a:picLocks noGrp="1" noChangeAspect="1"/>
          </p:cNvPicPr>
          <p:nvPr>
            <p:ph idx="1"/>
          </p:nvPr>
        </p:nvPicPr>
        <p:blipFill>
          <a:blip r:embed="rId2" cstate="print"/>
          <a:stretch>
            <a:fillRect/>
          </a:stretch>
        </p:blipFill>
        <p:spPr>
          <a:xfrm>
            <a:off x="2514600" y="1600200"/>
            <a:ext cx="4143375" cy="32792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extBox 4"/>
          <p:cNvSpPr txBox="1"/>
          <p:nvPr/>
        </p:nvSpPr>
        <p:spPr>
          <a:xfrm>
            <a:off x="609600" y="4795897"/>
            <a:ext cx="6400800" cy="2062103"/>
          </a:xfrm>
          <a:prstGeom prst="rect">
            <a:avLst/>
          </a:prstGeom>
          <a:noFill/>
        </p:spPr>
        <p:txBody>
          <a:bodyPr wrap="square" rtlCol="0">
            <a:spAutoFit/>
          </a:bodyPr>
          <a:lstStyle/>
          <a:p>
            <a:r>
              <a:rPr lang="en-US" sz="3200" dirty="0" smtClean="0">
                <a:solidFill>
                  <a:schemeClr val="bg1"/>
                </a:solidFill>
                <a:latin typeface="Comic Sans MS" pitchFamily="66" charset="0"/>
              </a:rPr>
              <a:t>This is a boy taking his </a:t>
            </a:r>
            <a:r>
              <a:rPr lang="en-US" sz="3200" dirty="0" smtClean="0">
                <a:solidFill>
                  <a:schemeClr val="bg1"/>
                </a:solidFill>
                <a:latin typeface="Comic Sans MS" pitchFamily="66" charset="0"/>
              </a:rPr>
              <a:t>inhaler  </a:t>
            </a:r>
            <a:r>
              <a:rPr lang="en-US" sz="3200" dirty="0" smtClean="0">
                <a:solidFill>
                  <a:schemeClr val="bg1"/>
                </a:solidFill>
                <a:latin typeface="Comic Sans MS" pitchFamily="66" charset="0"/>
              </a:rPr>
              <a:t>because  he has </a:t>
            </a:r>
            <a:r>
              <a:rPr lang="en-US" sz="3200" dirty="0" smtClean="0">
                <a:solidFill>
                  <a:schemeClr val="bg1"/>
                </a:solidFill>
                <a:latin typeface="Comic Sans MS" pitchFamily="66" charset="0"/>
              </a:rPr>
              <a:t>asthma</a:t>
            </a:r>
          </a:p>
          <a:p>
            <a:r>
              <a:rPr lang="en-US" sz="3200" dirty="0" smtClean="0">
                <a:solidFill>
                  <a:schemeClr val="bg1"/>
                </a:solidFill>
                <a:latin typeface="Comic Sans MS" pitchFamily="66" charset="0"/>
              </a:rPr>
              <a:t>http://www.youtube.com/watch?v=82gn_rDRpHk</a:t>
            </a:r>
            <a:endParaRPr lang="en-US" sz="32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Air Quality?</a:t>
            </a:r>
            <a:endParaRPr lang="en-US" dirty="0">
              <a:solidFill>
                <a:schemeClr val="bg1"/>
              </a:solidFill>
              <a:latin typeface="Comic Sans MS" pitchFamily="66" charset="0"/>
            </a:endParaRPr>
          </a:p>
        </p:txBody>
      </p:sp>
      <p:sp>
        <p:nvSpPr>
          <p:cNvPr id="3" name="Content Placeholder 2"/>
          <p:cNvSpPr>
            <a:spLocks noGrp="1"/>
          </p:cNvSpPr>
          <p:nvPr>
            <p:ph idx="1"/>
          </p:nvPr>
        </p:nvSpPr>
        <p:spPr/>
        <p:txBody>
          <a:bodyPr/>
          <a:lstStyle/>
          <a:p>
            <a:r>
              <a:rPr lang="en-US" dirty="0" smtClean="0">
                <a:solidFill>
                  <a:schemeClr val="bg1"/>
                </a:solidFill>
                <a:latin typeface="Comic Sans MS" pitchFamily="66" charset="0"/>
              </a:rPr>
              <a:t>The air quality of 1  hour average ozone </a:t>
            </a:r>
            <a:r>
              <a:rPr lang="en-US" dirty="0" smtClean="0">
                <a:solidFill>
                  <a:schemeClr val="bg1"/>
                </a:solidFill>
                <a:latin typeface="Comic Sans MS" pitchFamily="66" charset="0"/>
              </a:rPr>
              <a:t>concentration </a:t>
            </a:r>
            <a:r>
              <a:rPr lang="en-US" dirty="0" smtClean="0">
                <a:solidFill>
                  <a:schemeClr val="bg1"/>
                </a:solidFill>
                <a:latin typeface="Comic Sans MS" pitchFamily="66" charset="0"/>
              </a:rPr>
              <a:t>(PPB) 12zModel run is good. - Green</a:t>
            </a:r>
          </a:p>
          <a:p>
            <a:pPr>
              <a:buNone/>
            </a:pPr>
            <a:r>
              <a:rPr lang="en-US" dirty="0" smtClean="0">
                <a:solidFill>
                  <a:schemeClr val="bg1"/>
                </a:solidFill>
                <a:latin typeface="Comic Sans MS" pitchFamily="66" charset="0"/>
              </a:rPr>
              <a:t>	http://airnow.gov/</a:t>
            </a:r>
            <a:endParaRPr lang="en-US" dirty="0">
              <a:solidFill>
                <a:schemeClr val="bg1"/>
              </a:solidFill>
              <a:latin typeface="Comic Sans MS" pitchFamily="66" charset="0"/>
            </a:endParaRPr>
          </a:p>
        </p:txBody>
      </p:sp>
      <p:pic>
        <p:nvPicPr>
          <p:cNvPr id="4" name="Picture 3" descr="aqi_ex1.jpg"/>
          <p:cNvPicPr>
            <a:picLocks noChangeAspect="1"/>
          </p:cNvPicPr>
          <p:nvPr/>
        </p:nvPicPr>
        <p:blipFill>
          <a:blip r:embed="rId2" cstate="print"/>
          <a:stretch>
            <a:fillRect/>
          </a:stretch>
        </p:blipFill>
        <p:spPr>
          <a:xfrm>
            <a:off x="2362200" y="4114800"/>
            <a:ext cx="4232475" cy="200863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Asthma now and 20 years ago</a:t>
            </a:r>
            <a:endParaRPr lang="en-US" dirty="0">
              <a:solidFill>
                <a:schemeClr val="bg1"/>
              </a:solidFill>
              <a:latin typeface="Comic Sans MS" pitchFamily="66" charset="0"/>
            </a:endParaRPr>
          </a:p>
        </p:txBody>
      </p:sp>
      <p:sp>
        <p:nvSpPr>
          <p:cNvPr id="3" name="Content Placeholder 2"/>
          <p:cNvSpPr>
            <a:spLocks noGrp="1"/>
          </p:cNvSpPr>
          <p:nvPr>
            <p:ph idx="1"/>
          </p:nvPr>
        </p:nvSpPr>
        <p:spPr>
          <a:xfrm>
            <a:off x="0" y="1219200"/>
            <a:ext cx="8839200" cy="5638800"/>
          </a:xfrm>
        </p:spPr>
        <p:txBody>
          <a:bodyPr>
            <a:normAutofit/>
          </a:bodyPr>
          <a:lstStyle/>
          <a:p>
            <a:r>
              <a:rPr lang="en-US" sz="3000" dirty="0" smtClean="0">
                <a:solidFill>
                  <a:schemeClr val="bg1"/>
                </a:solidFill>
              </a:rPr>
              <a:t>It is </a:t>
            </a:r>
            <a:r>
              <a:rPr lang="en-US" sz="3000" dirty="0" smtClean="0">
                <a:solidFill>
                  <a:schemeClr val="bg1"/>
                </a:solidFill>
              </a:rPr>
              <a:t>unbelievable </a:t>
            </a:r>
            <a:r>
              <a:rPr lang="en-US" sz="3000" dirty="0" smtClean="0">
                <a:solidFill>
                  <a:schemeClr val="bg1"/>
                </a:solidFill>
              </a:rPr>
              <a:t>how many people have asthma compared to now. Asthma has at </a:t>
            </a:r>
            <a:r>
              <a:rPr lang="en-US" sz="3000" dirty="0" smtClean="0">
                <a:solidFill>
                  <a:schemeClr val="bg1"/>
                </a:solidFill>
              </a:rPr>
              <a:t>least </a:t>
            </a:r>
            <a:r>
              <a:rPr lang="en-US" sz="3000" dirty="0" smtClean="0">
                <a:solidFill>
                  <a:schemeClr val="bg1"/>
                </a:solidFill>
              </a:rPr>
              <a:t>raised 60%. The generations before us didn’t have asthma because  there was a lot of </a:t>
            </a:r>
            <a:r>
              <a:rPr lang="en-US" sz="3000" dirty="0" smtClean="0">
                <a:solidFill>
                  <a:schemeClr val="bg1"/>
                </a:solidFill>
              </a:rPr>
              <a:t>pollution.  </a:t>
            </a:r>
            <a:r>
              <a:rPr lang="en-US" sz="3000" dirty="0" smtClean="0">
                <a:solidFill>
                  <a:schemeClr val="bg1"/>
                </a:solidFill>
              </a:rPr>
              <a:t>Now these days more </a:t>
            </a:r>
            <a:r>
              <a:rPr lang="en-US" sz="3000" dirty="0" smtClean="0">
                <a:solidFill>
                  <a:schemeClr val="bg1"/>
                </a:solidFill>
              </a:rPr>
              <a:t>inventions are </a:t>
            </a:r>
            <a:r>
              <a:rPr lang="en-US" sz="3000" dirty="0" smtClean="0">
                <a:solidFill>
                  <a:schemeClr val="bg1"/>
                </a:solidFill>
              </a:rPr>
              <a:t>being completed and more fossil Fuels are being burned which effects  the air ways to be filled and clogged with the pollution. The </a:t>
            </a:r>
            <a:r>
              <a:rPr lang="en-US" sz="3000" dirty="0" smtClean="0">
                <a:solidFill>
                  <a:schemeClr val="bg1"/>
                </a:solidFill>
              </a:rPr>
              <a:t>correlation </a:t>
            </a:r>
            <a:r>
              <a:rPr lang="en-US" sz="3000" dirty="0" smtClean="0">
                <a:solidFill>
                  <a:schemeClr val="bg1"/>
                </a:solidFill>
              </a:rPr>
              <a:t>between asthma and air quality is huge. The air quality is the grass and trees and grass  and when spring time hits pollen and the grass start to thicken and take up to much space in your nose and </a:t>
            </a:r>
            <a:r>
              <a:rPr lang="en-US" sz="3000" dirty="0" smtClean="0">
                <a:solidFill>
                  <a:schemeClr val="bg1"/>
                </a:solidFill>
              </a:rPr>
              <a:t>through </a:t>
            </a:r>
            <a:endParaRPr lang="en-US" sz="30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Asthma now and 20 years ago</a:t>
            </a:r>
            <a:endParaRPr lang="en-US" dirty="0">
              <a:solidFill>
                <a:schemeClr val="bg1"/>
              </a:solidFill>
              <a:latin typeface="Comic Sans MS" pitchFamily="66" charset="0"/>
            </a:endParaRPr>
          </a:p>
        </p:txBody>
      </p:sp>
      <p:pic>
        <p:nvPicPr>
          <p:cNvPr id="4" name="Content Placeholder 3" descr="KC-Asthma-Action-Plan.jpg"/>
          <p:cNvPicPr>
            <a:picLocks noGrp="1" noChangeAspect="1"/>
          </p:cNvPicPr>
          <p:nvPr>
            <p:ph idx="1"/>
          </p:nvPr>
        </p:nvPicPr>
        <p:blipFill>
          <a:blip r:embed="rId3" cstate="print"/>
          <a:stretch>
            <a:fillRect/>
          </a:stretch>
        </p:blipFill>
        <p:spPr>
          <a:xfrm>
            <a:off x="1905000" y="1371600"/>
            <a:ext cx="4968640" cy="3701637"/>
          </a:xfrm>
        </p:spPr>
      </p:pic>
      <p:sp>
        <p:nvSpPr>
          <p:cNvPr id="5" name="TextBox 4"/>
          <p:cNvSpPr txBox="1"/>
          <p:nvPr/>
        </p:nvSpPr>
        <p:spPr>
          <a:xfrm>
            <a:off x="914400" y="5181600"/>
            <a:ext cx="7239000" cy="1692771"/>
          </a:xfrm>
          <a:prstGeom prst="rect">
            <a:avLst/>
          </a:prstGeom>
          <a:noFill/>
        </p:spPr>
        <p:txBody>
          <a:bodyPr wrap="square" rtlCol="0">
            <a:spAutoFit/>
          </a:bodyPr>
          <a:lstStyle/>
          <a:p>
            <a:pPr algn="ctr"/>
            <a:r>
              <a:rPr lang="en-US" sz="2600" dirty="0" smtClean="0">
                <a:solidFill>
                  <a:schemeClr val="bg1"/>
                </a:solidFill>
                <a:latin typeface="Comic Sans MS" pitchFamily="66" charset="0"/>
              </a:rPr>
              <a:t>This is a picture of a graph that is increasing over the years 2001-2004 of diagnosing with </a:t>
            </a:r>
            <a:r>
              <a:rPr lang="en-US" sz="2600" dirty="0" smtClean="0">
                <a:solidFill>
                  <a:schemeClr val="bg1"/>
                </a:solidFill>
                <a:latin typeface="Comic Sans MS" pitchFamily="66" charset="0"/>
              </a:rPr>
              <a:t>asthma. </a:t>
            </a:r>
            <a:r>
              <a:rPr lang="en-US" sz="2600" dirty="0" smtClean="0">
                <a:solidFill>
                  <a:schemeClr val="bg1"/>
                </a:solidFill>
                <a:latin typeface="Comic Sans MS" pitchFamily="66" charset="0"/>
              </a:rPr>
              <a:t>It </a:t>
            </a:r>
            <a:r>
              <a:rPr lang="en-US" sz="2600" dirty="0" smtClean="0">
                <a:solidFill>
                  <a:schemeClr val="bg1"/>
                </a:solidFill>
                <a:latin typeface="Comic Sans MS" pitchFamily="66" charset="0"/>
              </a:rPr>
              <a:t>at least </a:t>
            </a:r>
            <a:r>
              <a:rPr lang="en-US" sz="2600" dirty="0" smtClean="0">
                <a:solidFill>
                  <a:schemeClr val="bg1"/>
                </a:solidFill>
                <a:latin typeface="Comic Sans MS" pitchFamily="66" charset="0"/>
              </a:rPr>
              <a:t>raid 25% just over these years</a:t>
            </a:r>
            <a:endParaRPr lang="en-US" sz="26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Jerome </a:t>
            </a:r>
            <a:r>
              <a:rPr lang="en-US" dirty="0" smtClean="0">
                <a:solidFill>
                  <a:schemeClr val="bg1"/>
                </a:solidFill>
                <a:latin typeface="Comic Sans MS" pitchFamily="66" charset="0"/>
              </a:rPr>
              <a:t>Bettis</a:t>
            </a:r>
            <a:endParaRPr lang="en-US" dirty="0">
              <a:solidFill>
                <a:schemeClr val="bg1"/>
              </a:solidFill>
              <a:latin typeface="Comic Sans MS" pitchFamily="66" charset="0"/>
            </a:endParaRPr>
          </a:p>
        </p:txBody>
      </p:sp>
      <p:sp>
        <p:nvSpPr>
          <p:cNvPr id="3" name="Content Placeholder 2"/>
          <p:cNvSpPr>
            <a:spLocks noGrp="1"/>
          </p:cNvSpPr>
          <p:nvPr>
            <p:ph idx="1"/>
          </p:nvPr>
        </p:nvSpPr>
        <p:spPr>
          <a:xfrm>
            <a:off x="0" y="1600200"/>
            <a:ext cx="9144000" cy="5257800"/>
          </a:xfrm>
        </p:spPr>
        <p:txBody>
          <a:bodyPr>
            <a:normAutofit fontScale="92500" lnSpcReduction="20000"/>
          </a:bodyPr>
          <a:lstStyle/>
          <a:p>
            <a:r>
              <a:rPr lang="en-US" dirty="0" smtClean="0">
                <a:solidFill>
                  <a:schemeClr val="bg1"/>
                </a:solidFill>
                <a:latin typeface="Comic Sans MS" pitchFamily="66" charset="0"/>
              </a:rPr>
              <a:t>Jerome </a:t>
            </a:r>
            <a:r>
              <a:rPr lang="en-US" dirty="0" smtClean="0">
                <a:solidFill>
                  <a:schemeClr val="bg1"/>
                </a:solidFill>
                <a:latin typeface="Comic Sans MS" pitchFamily="66" charset="0"/>
              </a:rPr>
              <a:t>B</a:t>
            </a:r>
            <a:r>
              <a:rPr lang="en-US" dirty="0" smtClean="0">
                <a:solidFill>
                  <a:schemeClr val="bg1"/>
                </a:solidFill>
                <a:latin typeface="Comic Sans MS" pitchFamily="66" charset="0"/>
              </a:rPr>
              <a:t>ettis</a:t>
            </a:r>
            <a:r>
              <a:rPr lang="en-US" dirty="0" smtClean="0">
                <a:solidFill>
                  <a:schemeClr val="bg1"/>
                </a:solidFill>
                <a:latin typeface="Comic Sans MS" pitchFamily="66" charset="0"/>
              </a:rPr>
              <a:t> </a:t>
            </a:r>
            <a:r>
              <a:rPr lang="en-US" dirty="0" smtClean="0">
                <a:solidFill>
                  <a:schemeClr val="bg1"/>
                </a:solidFill>
                <a:latin typeface="Comic Sans MS" pitchFamily="66" charset="0"/>
              </a:rPr>
              <a:t>was diagnosed with asthma at the age of 15. Jerome was no as “The Bus” who played running back for the Pittsburg Steelers. </a:t>
            </a:r>
            <a:r>
              <a:rPr lang="en-US" dirty="0" smtClean="0">
                <a:solidFill>
                  <a:schemeClr val="bg1"/>
                </a:solidFill>
                <a:latin typeface="Comic Sans MS" pitchFamily="66" charset="0"/>
              </a:rPr>
              <a:t>Everyday </a:t>
            </a:r>
            <a:r>
              <a:rPr lang="en-US" dirty="0" smtClean="0">
                <a:solidFill>
                  <a:schemeClr val="bg1"/>
                </a:solidFill>
                <a:latin typeface="Comic Sans MS" pitchFamily="66" charset="0"/>
              </a:rPr>
              <a:t>The Bus would take his daily meds and then before every game he would take a nebulizer treatment so he would have enough oxygen. While Jerome was playing he was always in touch with his doctors and always had one on the field with him. Jerome </a:t>
            </a:r>
            <a:r>
              <a:rPr lang="en-US" dirty="0" smtClean="0">
                <a:solidFill>
                  <a:schemeClr val="bg1"/>
                </a:solidFill>
                <a:latin typeface="Comic Sans MS" pitchFamily="66" charset="0"/>
              </a:rPr>
              <a:t>actually </a:t>
            </a:r>
            <a:r>
              <a:rPr lang="en-US" dirty="0" smtClean="0">
                <a:solidFill>
                  <a:schemeClr val="bg1"/>
                </a:solidFill>
                <a:latin typeface="Comic Sans MS" pitchFamily="66" charset="0"/>
              </a:rPr>
              <a:t>had an asthma attack on the field and almost died. In 1997 he </a:t>
            </a:r>
            <a:r>
              <a:rPr lang="en-US" dirty="0" smtClean="0">
                <a:solidFill>
                  <a:schemeClr val="bg1"/>
                </a:solidFill>
                <a:latin typeface="Comic Sans MS" pitchFamily="66" charset="0"/>
              </a:rPr>
              <a:t>was </a:t>
            </a:r>
            <a:r>
              <a:rPr lang="en-US" dirty="0" smtClean="0">
                <a:solidFill>
                  <a:schemeClr val="bg1"/>
                </a:solidFill>
                <a:latin typeface="Comic Sans MS" pitchFamily="66" charset="0"/>
              </a:rPr>
              <a:t>playing a night game in </a:t>
            </a:r>
            <a:r>
              <a:rPr lang="en-US" dirty="0" smtClean="0">
                <a:solidFill>
                  <a:schemeClr val="bg1"/>
                </a:solidFill>
                <a:latin typeface="Comic Sans MS" pitchFamily="66" charset="0"/>
              </a:rPr>
              <a:t>Jacksonville,FL</a:t>
            </a:r>
            <a:r>
              <a:rPr lang="en-US" dirty="0" smtClean="0">
                <a:solidFill>
                  <a:schemeClr val="bg1"/>
                </a:solidFill>
                <a:latin typeface="Comic Sans MS" pitchFamily="66" charset="0"/>
              </a:rPr>
              <a:t> when it was so humid it caused an asthma attack.</a:t>
            </a:r>
            <a:endParaRPr lang="en-US"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Comic Sans MS" pitchFamily="66" charset="0"/>
              </a:rPr>
              <a:t>Jerome </a:t>
            </a:r>
            <a:r>
              <a:rPr lang="en-US" dirty="0" smtClean="0">
                <a:solidFill>
                  <a:schemeClr val="bg1"/>
                </a:solidFill>
                <a:latin typeface="Comic Sans MS" pitchFamily="66" charset="0"/>
              </a:rPr>
              <a:t>Bettis</a:t>
            </a:r>
            <a:r>
              <a:rPr lang="en-US" dirty="0" smtClean="0">
                <a:solidFill>
                  <a:schemeClr val="bg1"/>
                </a:solidFill>
                <a:latin typeface="Comic Sans MS" pitchFamily="66" charset="0"/>
              </a:rPr>
              <a:t> </a:t>
            </a:r>
            <a:r>
              <a:rPr lang="en-US" dirty="0" smtClean="0">
                <a:solidFill>
                  <a:schemeClr val="bg1"/>
                </a:solidFill>
                <a:latin typeface="Comic Sans MS" pitchFamily="66" charset="0"/>
              </a:rPr>
              <a:t>(Continued)</a:t>
            </a:r>
            <a:endParaRPr lang="en-US" dirty="0">
              <a:solidFill>
                <a:schemeClr val="bg1"/>
              </a:solidFill>
              <a:latin typeface="Comic Sans MS" pitchFamily="66" charset="0"/>
            </a:endParaRPr>
          </a:p>
        </p:txBody>
      </p:sp>
      <p:sp>
        <p:nvSpPr>
          <p:cNvPr id="3" name="Content Placeholder 2"/>
          <p:cNvSpPr>
            <a:spLocks noGrp="1"/>
          </p:cNvSpPr>
          <p:nvPr>
            <p:ph idx="1"/>
          </p:nvPr>
        </p:nvSpPr>
        <p:spPr/>
        <p:txBody>
          <a:bodyPr/>
          <a:lstStyle/>
          <a:p>
            <a:r>
              <a:rPr lang="en-US" dirty="0" smtClean="0">
                <a:solidFill>
                  <a:schemeClr val="bg1"/>
                </a:solidFill>
                <a:latin typeface="Comic Sans MS" pitchFamily="66" charset="0"/>
              </a:rPr>
              <a:t>Jerome says that people with asthma need to get active and become </a:t>
            </a:r>
            <a:r>
              <a:rPr lang="en-US" dirty="0" smtClean="0">
                <a:solidFill>
                  <a:schemeClr val="bg1"/>
                </a:solidFill>
                <a:latin typeface="Comic Sans MS" pitchFamily="66" charset="0"/>
              </a:rPr>
              <a:t>flexible </a:t>
            </a:r>
            <a:r>
              <a:rPr lang="en-US" dirty="0" smtClean="0">
                <a:solidFill>
                  <a:schemeClr val="bg1"/>
                </a:solidFill>
                <a:latin typeface="Comic Sans MS" pitchFamily="66" charset="0"/>
              </a:rPr>
              <a:t>and work around asthma! </a:t>
            </a:r>
            <a:r>
              <a:rPr lang="en-US" dirty="0" smtClean="0">
                <a:solidFill>
                  <a:schemeClr val="bg1"/>
                </a:solidFill>
                <a:latin typeface="Comic Sans MS" pitchFamily="66" charset="0"/>
                <a:sym typeface="Wingdings" pitchFamily="2" charset="2"/>
              </a:rPr>
              <a:t> </a:t>
            </a:r>
          </a:p>
          <a:p>
            <a:r>
              <a:rPr lang="en-US" dirty="0" smtClean="0">
                <a:solidFill>
                  <a:schemeClr val="bg1"/>
                </a:solidFill>
                <a:latin typeface="Comic Sans MS" pitchFamily="66" charset="0"/>
                <a:hlinkClick r:id="rId2"/>
              </a:rPr>
              <a:t>http://www.webmd.com/asthma/features/football-hero-tackles-asthma</a:t>
            </a:r>
            <a:endParaRPr lang="en-US" dirty="0" smtClean="0">
              <a:solidFill>
                <a:schemeClr val="bg1"/>
              </a:solidFill>
              <a:latin typeface="Comic Sans MS" pitchFamily="66" charset="0"/>
            </a:endParaRPr>
          </a:p>
          <a:p>
            <a:endParaRPr lang="en-US" dirty="0">
              <a:solidFill>
                <a:schemeClr val="bg1"/>
              </a:solidFill>
              <a:latin typeface="Comic Sans MS" pitchFamily="66" charset="0"/>
            </a:endParaRPr>
          </a:p>
        </p:txBody>
      </p:sp>
      <p:pic>
        <p:nvPicPr>
          <p:cNvPr id="4" name="Picture 3" descr="2005-04-26-ins-bettis.jpg"/>
          <p:cNvPicPr>
            <a:picLocks noChangeAspect="1"/>
          </p:cNvPicPr>
          <p:nvPr/>
        </p:nvPicPr>
        <p:blipFill>
          <a:blip r:embed="rId3" cstate="print"/>
          <a:stretch>
            <a:fillRect/>
          </a:stretch>
        </p:blipFill>
        <p:spPr>
          <a:xfrm>
            <a:off x="2971800" y="4267200"/>
            <a:ext cx="2286000" cy="2286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983</TotalTime>
  <Words>537</Words>
  <Application>Microsoft Office PowerPoint</Application>
  <PresentationFormat>On-screen Show (4:3)</PresentationFormat>
  <Paragraphs>30</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Allergies and Asthma Project</vt:lpstr>
      <vt:lpstr>Breathing through the straws</vt:lpstr>
      <vt:lpstr>How do people cope with Asthma?</vt:lpstr>
      <vt:lpstr>Coping with asthma</vt:lpstr>
      <vt:lpstr>Air Quality?</vt:lpstr>
      <vt:lpstr>Asthma now and 20 years ago</vt:lpstr>
      <vt:lpstr>Asthma now and 20 years ago</vt:lpstr>
      <vt:lpstr>Jerome Bettis</vt:lpstr>
      <vt:lpstr>Jerome Bettis (Continued)</vt:lpstr>
    </vt:vector>
  </TitlesOfParts>
  <Company>Hamilton Township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Allergies and Asthma Project</dc:title>
  <dc:creator>*</dc:creator>
  <cp:lastModifiedBy>*</cp:lastModifiedBy>
  <cp:revision>29</cp:revision>
  <dcterms:created xsi:type="dcterms:W3CDTF">2011-05-10T13:42:51Z</dcterms:created>
  <dcterms:modified xsi:type="dcterms:W3CDTF">2011-05-16T13:06:55Z</dcterms:modified>
</cp:coreProperties>
</file>